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handoutMasterIdLst>
    <p:handoutMasterId r:id="rId25"/>
  </p:handoutMasterIdLst>
  <p:sldIdLst>
    <p:sldId id="274" r:id="rId3"/>
    <p:sldId id="317" r:id="rId4"/>
    <p:sldId id="339" r:id="rId5"/>
    <p:sldId id="318" r:id="rId6"/>
    <p:sldId id="358" r:id="rId7"/>
    <p:sldId id="343" r:id="rId8"/>
    <p:sldId id="344" r:id="rId9"/>
    <p:sldId id="345" r:id="rId10"/>
    <p:sldId id="357" r:id="rId11"/>
    <p:sldId id="346" r:id="rId12"/>
    <p:sldId id="348" r:id="rId13"/>
    <p:sldId id="356" r:id="rId14"/>
    <p:sldId id="351" r:id="rId15"/>
    <p:sldId id="359" r:id="rId16"/>
    <p:sldId id="364" r:id="rId17"/>
    <p:sldId id="340" r:id="rId18"/>
    <p:sldId id="355" r:id="rId19"/>
    <p:sldId id="363" r:id="rId20"/>
    <p:sldId id="362" r:id="rId21"/>
    <p:sldId id="361" r:id="rId22"/>
    <p:sldId id="354" r:id="rId2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, Albert - RD, Washington, DC" initials="HA-RWD" lastIdx="1" clrIdx="0">
    <p:extLst>
      <p:ext uri="{19B8F6BF-5375-455C-9EA6-DF929625EA0E}">
        <p15:presenceInfo xmlns:p15="http://schemas.microsoft.com/office/powerpoint/2012/main" userId="Hu, Albert - RD, Washington, D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E41331-CF3F-4F6C-B468-0114D32EEB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438F9-E7D9-4E49-98DB-C454A6AA1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FCDD4BC7-54C0-45E3-A5C0-DE041FF12033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5AD9B-9262-4F70-92B5-E5B8552DC2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628F0-5302-4C49-9C2E-BBBED3452D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753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87C6FACE-A289-442F-A552-28B259BD1F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07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5CDEEDC2-916E-4AF3-B6E6-25E580FAA2B2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6" y="4479687"/>
            <a:ext cx="5617208" cy="3665776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4665AAA4-982B-4B95-8993-F76FACBC41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239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9C944-C534-41F8-8AC0-6F1EC9BE99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CF5B-28D5-4606-AB29-CA1F88CA67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9555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EF8C3-9834-44FD-9FD4-96DEE1B2FD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DC1C3-E1BC-4B28-BDA9-C7050138FD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217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0FDDC-2D07-401A-8E3C-973868DC0A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EF10B-CC0F-4261-B326-2A5403ABFCD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2239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2AF25-4275-3F46-B8CA-C6A24024FF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835" b="26751"/>
          <a:stretch/>
        </p:blipFill>
        <p:spPr>
          <a:xfrm>
            <a:off x="0" y="0"/>
            <a:ext cx="12192000" cy="44703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C262B9-3D32-A345-B686-B5938C2D1491}"/>
              </a:ext>
            </a:extLst>
          </p:cNvPr>
          <p:cNvSpPr/>
          <p:nvPr userDrawn="1"/>
        </p:nvSpPr>
        <p:spPr>
          <a:xfrm>
            <a:off x="0" y="4470401"/>
            <a:ext cx="12192000" cy="23876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5B86DE-25F1-DF42-B209-0019C35EC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28" t="2520" b="13551"/>
          <a:stretch/>
        </p:blipFill>
        <p:spPr>
          <a:xfrm>
            <a:off x="-14459" y="4470400"/>
            <a:ext cx="6082750" cy="2387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32D002B-C9C4-9A4B-9D0D-2936FB142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8" y="4831424"/>
            <a:ext cx="6841861" cy="8671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73E9337-8CBC-884D-9720-2A957246F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0238" y="5486140"/>
            <a:ext cx="6841861" cy="50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61C73-7279-2A42-9FB0-5B1760CE3E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555" y="6108278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51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34DC1-2E79-3E48-A720-5E9E02FE8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73" t="397" r="5251" b="3977"/>
          <a:stretch/>
        </p:blipFill>
        <p:spPr>
          <a:xfrm>
            <a:off x="1972590" y="0"/>
            <a:ext cx="1021941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07BD2F-A8AB-7B43-8D92-09290F4304DE}"/>
              </a:ext>
            </a:extLst>
          </p:cNvPr>
          <p:cNvSpPr/>
          <p:nvPr userDrawn="1"/>
        </p:nvSpPr>
        <p:spPr>
          <a:xfrm>
            <a:off x="-4443" y="0"/>
            <a:ext cx="4960006" cy="68580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F91141-382F-DD4B-8EED-C66B47DB85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720" y="1984763"/>
            <a:ext cx="3699523" cy="20785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8146838-73F6-5F41-BC5E-6D3D77C06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45" y="4159821"/>
            <a:ext cx="3699523" cy="1038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0F591B-FEF9-EC40-83B3-787B64F1F1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555" y="600107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02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17832B-2BDE-E145-8C73-ECDFE385D11E}"/>
              </a:ext>
            </a:extLst>
          </p:cNvPr>
          <p:cNvSpPr/>
          <p:nvPr userDrawn="1"/>
        </p:nvSpPr>
        <p:spPr>
          <a:xfrm>
            <a:off x="0" y="4470401"/>
            <a:ext cx="12192000" cy="23876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FD998A-292F-4F43-9E15-92BC23890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28" t="2520" b="13551"/>
          <a:stretch/>
        </p:blipFill>
        <p:spPr>
          <a:xfrm>
            <a:off x="-14459" y="4470400"/>
            <a:ext cx="6082750" cy="238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BFEAF4-02AA-0F40-BFF3-2A525266F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44703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EF410E2-CBF8-7442-8069-B84D7FB8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8" y="4831424"/>
            <a:ext cx="6841861" cy="8671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4BECC53-DE7F-0F4F-8D29-154B7C8B9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0238" y="5486140"/>
            <a:ext cx="6841861" cy="50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C113F-DC13-A14C-867D-6C865932A6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555" y="6108278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78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07BD2F-A8AB-7B43-8D92-09290F4304DE}"/>
              </a:ext>
            </a:extLst>
          </p:cNvPr>
          <p:cNvSpPr/>
          <p:nvPr userDrawn="1"/>
        </p:nvSpPr>
        <p:spPr>
          <a:xfrm>
            <a:off x="-4443" y="0"/>
            <a:ext cx="4960006" cy="68580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2A789-BF4D-224E-B11F-6B399E03C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563" y="0"/>
            <a:ext cx="723643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F71EE2B-514B-9D42-80E4-8AB43D2CAD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720" y="1984763"/>
            <a:ext cx="3699523" cy="20785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36070D6-7920-8742-99EC-5A781BE18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45" y="4159821"/>
            <a:ext cx="3699523" cy="1038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92ABCC-341C-7248-8E34-542281419E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555" y="600107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5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7BF69D-5056-3041-AA91-56FB869C266F}"/>
              </a:ext>
            </a:extLst>
          </p:cNvPr>
          <p:cNvSpPr/>
          <p:nvPr userDrawn="1"/>
        </p:nvSpPr>
        <p:spPr>
          <a:xfrm>
            <a:off x="0" y="4470401"/>
            <a:ext cx="12192000" cy="23876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6152F9-20FC-1942-BFE4-4BA354582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28" t="2520" b="13551"/>
          <a:stretch/>
        </p:blipFill>
        <p:spPr>
          <a:xfrm>
            <a:off x="-14459" y="4470400"/>
            <a:ext cx="6082750" cy="238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3752A-EBC1-B84E-8A15-AA1B368F8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3136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B781210-C851-894B-A7FC-84BCC6EEB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8" y="4831424"/>
            <a:ext cx="6841861" cy="8671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70B05C5-F7EA-4D4E-BD7E-769BEB0BB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0238" y="5486140"/>
            <a:ext cx="6841861" cy="50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D257CE-80DB-C040-B3A5-26E0D98F5E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555" y="6108278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62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FEFC3F-B00D-A44B-A432-8B26DBE8B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2"/>
          <a:stretch/>
        </p:blipFill>
        <p:spPr>
          <a:xfrm>
            <a:off x="4536322" y="0"/>
            <a:ext cx="765567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07BD2F-A8AB-7B43-8D92-09290F4304DE}"/>
              </a:ext>
            </a:extLst>
          </p:cNvPr>
          <p:cNvSpPr/>
          <p:nvPr userDrawn="1"/>
        </p:nvSpPr>
        <p:spPr>
          <a:xfrm>
            <a:off x="-4443" y="0"/>
            <a:ext cx="4960006" cy="68580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357FD3-999F-B44E-B067-85FC9A6290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720" y="1984763"/>
            <a:ext cx="3699523" cy="20785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F9F3B64-ACC8-ED43-A3A0-D07E3A493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45" y="4159821"/>
            <a:ext cx="3699523" cy="1038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E71443-5CC4-D54B-860A-06C702EB1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555" y="600107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9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DC1AA1-F61D-A844-8DCB-4A88D5B9FE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" t="23970" b="21297"/>
          <a:stretch/>
        </p:blipFill>
        <p:spPr>
          <a:xfrm>
            <a:off x="0" y="0"/>
            <a:ext cx="12192000" cy="4500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C705C7-DEED-7B42-B321-D27E95E79D7B}"/>
              </a:ext>
            </a:extLst>
          </p:cNvPr>
          <p:cNvSpPr/>
          <p:nvPr userDrawn="1"/>
        </p:nvSpPr>
        <p:spPr>
          <a:xfrm>
            <a:off x="0" y="4470401"/>
            <a:ext cx="12192000" cy="238760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5CEF44-33CB-8A42-8E8A-EB2F18192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28" t="2520" b="13551"/>
          <a:stretch/>
        </p:blipFill>
        <p:spPr>
          <a:xfrm>
            <a:off x="-14459" y="4470400"/>
            <a:ext cx="4424797" cy="2387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E02C925-1F65-F04B-B3A0-1B2FBE3E2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8" y="4831424"/>
            <a:ext cx="6841861" cy="8671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CA0F6C2-99F9-1846-ACE2-A896294F9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0238" y="5486140"/>
            <a:ext cx="6841861" cy="50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3B7940-C41E-D245-AA10-2A62505082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555" y="6108278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70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2167A-7491-3E48-8469-7D79EF10A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500"/>
          <a:stretch/>
        </p:blipFill>
        <p:spPr>
          <a:xfrm>
            <a:off x="1422400" y="0"/>
            <a:ext cx="107696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78009E-F250-3748-91ED-A790394284A6}"/>
              </a:ext>
            </a:extLst>
          </p:cNvPr>
          <p:cNvSpPr/>
          <p:nvPr userDrawn="1"/>
        </p:nvSpPr>
        <p:spPr>
          <a:xfrm>
            <a:off x="-4443" y="0"/>
            <a:ext cx="4960006" cy="685800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193950-E858-D244-9056-F2973777E1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720" y="1984763"/>
            <a:ext cx="3699523" cy="20785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0079F81-5FDC-BA4D-9414-4DD0F17C8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45" y="4159821"/>
            <a:ext cx="3699523" cy="1038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C2CF78-042F-A747-8250-1927A77125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555" y="600107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025A4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EE1FC-B055-4229-99A1-E148439F42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521A4-610C-4542-8D56-C70BC19617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9170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FE5335-C778-F54C-886C-3FC7379510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EBADF0-A79A-8F42-B5DB-406D8EFF20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180576"/>
            <a:ext cx="7086600" cy="368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9498A-9AA1-6246-828C-D8B12C2A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9A2B2-7B92-924A-8FD4-9F800634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DB7A7-5E42-5F40-AE06-E30E8196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82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FE5335-C778-F54C-886C-3FC7379510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EBADF0-A79A-8F42-B5DB-406D8EFF20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180576"/>
            <a:ext cx="7086600" cy="368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9498A-9AA1-6246-828C-D8B12C2A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9A2B2-7B92-924A-8FD4-9F800634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DB7A7-5E42-5F40-AE06-E30E8196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47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7933D3-0A5E-2141-AFD9-9BEF932B3AB7}"/>
              </a:ext>
            </a:extLst>
          </p:cNvPr>
          <p:cNvSpPr/>
          <p:nvPr userDrawn="1"/>
        </p:nvSpPr>
        <p:spPr>
          <a:xfrm>
            <a:off x="0" y="1"/>
            <a:ext cx="12192000" cy="176934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91E0A-35E3-8047-B62E-E7DB7B13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A89C11-0AE8-C940-98FB-4215A5296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180576"/>
            <a:ext cx="70866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6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81328C-02E3-4E4F-A237-16A4D8A45B9C}"/>
              </a:ext>
            </a:extLst>
          </p:cNvPr>
          <p:cNvSpPr/>
          <p:nvPr userDrawn="1"/>
        </p:nvSpPr>
        <p:spPr>
          <a:xfrm>
            <a:off x="0" y="0"/>
            <a:ext cx="12192000" cy="176934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91E0A-35E3-8047-B62E-E7DB7B13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A89C11-0AE8-C940-98FB-4215A5296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180576"/>
            <a:ext cx="70866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42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7933D3-0A5E-2141-AFD9-9BEF932B3AB7}"/>
              </a:ext>
            </a:extLst>
          </p:cNvPr>
          <p:cNvSpPr/>
          <p:nvPr userDrawn="1"/>
        </p:nvSpPr>
        <p:spPr>
          <a:xfrm>
            <a:off x="0" y="1"/>
            <a:ext cx="12192000" cy="176934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03AEF7-F590-D544-8496-ABE8662B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A6181F-FF53-BB40-8818-DD44D00F3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100" y="-59459"/>
            <a:ext cx="25019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0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4E994F-B8F6-1E40-89ED-F6A5F3009F8A}"/>
              </a:ext>
            </a:extLst>
          </p:cNvPr>
          <p:cNvSpPr/>
          <p:nvPr userDrawn="1"/>
        </p:nvSpPr>
        <p:spPr>
          <a:xfrm>
            <a:off x="0" y="0"/>
            <a:ext cx="12192000" cy="176934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03AEF7-F590-D544-8496-ABE8662B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A6181F-FF53-BB40-8818-DD44D00F3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100" y="-59459"/>
            <a:ext cx="25019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6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435897-19FB-8A47-B753-A3F4E087F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3BBE4A-0877-944C-9695-21DDE1A2AA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180576"/>
            <a:ext cx="7086600" cy="3683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F31BF77-AE00-1242-BA44-6C474D089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0302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9F5A4F-D933-A144-B5A8-E90EFA9B2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700" y="-1"/>
            <a:ext cx="4940300" cy="63563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A3367F-E06A-B44B-8B81-07500C4CB23A}"/>
              </a:ext>
            </a:extLst>
          </p:cNvPr>
          <p:cNvSpPr/>
          <p:nvPr userDrawn="1"/>
        </p:nvSpPr>
        <p:spPr>
          <a:xfrm>
            <a:off x="7251698" y="6356350"/>
            <a:ext cx="4940301" cy="52308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32257B-C490-AB4E-88D4-2979F71B8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1698" y="6356350"/>
            <a:ext cx="4991102" cy="523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6FEB6D-8189-8641-8F08-BA2ABC00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55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CD08-6C04-7A41-BF25-E80EB1CD6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05500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6C1-98B6-AD4E-8AD0-3AF139A4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641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6B1C63-857A-534E-B32F-978552E3447A}"/>
              </a:ext>
            </a:extLst>
          </p:cNvPr>
          <p:cNvSpPr/>
          <p:nvPr userDrawn="1"/>
        </p:nvSpPr>
        <p:spPr>
          <a:xfrm>
            <a:off x="7251700" y="6356350"/>
            <a:ext cx="4940300" cy="52308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9F5A4F-D933-A144-B5A8-E90EFA9B2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700" y="-1"/>
            <a:ext cx="4940300" cy="63563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32257B-C490-AB4E-88D4-2979F71B8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1700" y="6356350"/>
            <a:ext cx="4991102" cy="523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6FEB6D-8189-8641-8F08-BA2ABC00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55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CD08-6C04-7A41-BF25-E80EB1CD6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05500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6C1-98B6-AD4E-8AD0-3AF139A4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21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C74713-FE68-0C46-B607-E8ED7BFDEA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64300"/>
            <a:ext cx="12192000" cy="3937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9F5A4F-D933-A144-B5A8-E90EFA9B2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700" y="0"/>
            <a:ext cx="4940300" cy="63563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FEB6D-8189-8641-8F08-BA2ABC00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55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CD08-6C04-7A41-BF25-E80EB1CD6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05500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6C1-98B6-AD4E-8AD0-3AF139A4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17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CBBB-E64D-4D6A-81B5-065557D7A7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5DC80-5B2F-4F1C-9889-56782FFA0F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2579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9F5A4F-D933-A144-B5A8-E90EFA9B2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700" y="0"/>
            <a:ext cx="4940300" cy="63563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FEB6D-8189-8641-8F08-BA2ABC00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55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CD08-6C04-7A41-BF25-E80EB1CD6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05500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6C1-98B6-AD4E-8AD0-3AF139A4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2A3FE3-D1DD-E244-BA18-4DEF33367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64300"/>
            <a:ext cx="12192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83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759110-4A05-384F-AB36-84C6013E6A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AC8618-8D60-CB4D-9EF8-7CB2040387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1047" y="3124897"/>
            <a:ext cx="3909907" cy="6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7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134422-9AED-8D4C-A1D0-778F252B69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AC8618-8D60-CB4D-9EF8-7CB2040387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1047" y="3124897"/>
            <a:ext cx="3909907" cy="6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4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24591-5E8E-4EE3-8C18-273B245898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0DF93-3C1A-415E-9D56-8A4260617D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279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B17FE-F3D7-41F6-A554-1953470233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8E7C9-DF1B-40D4-A809-753E39DB19B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175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BF99-8C4B-4042-9D94-E7EFEE0C3A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9DFFB-740D-4D0D-A7B8-4031F322C03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321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11735-54BD-47CC-B237-2255E731DE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90862-1874-4506-A02C-9AAAA83C5C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394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FF9A0-DB34-445E-8B0C-985E618648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61CA6-F16D-40D1-AF1B-29211A3F6CB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021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B4B13-CFBE-445B-8E13-802B8D035D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4DFB-CDF1-44EA-BABF-73C0910738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47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B9FC7A-6B47-4F85-A24F-9EE4D6200A3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" panose="02020603050405020304" pitchFamily="18" charset="0"/>
              </a:rPr>
              <a:t>4/19/2022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Times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0C6B7C-8EEE-4DC9-8F47-F1A0278AAAC0}" type="slidenum">
              <a:rPr lang="en-US" altLang="en-US">
                <a:latin typeface="Times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31" name="Group 6"/>
          <p:cNvGrpSpPr>
            <a:grpSpLocks/>
          </p:cNvGrpSpPr>
          <p:nvPr userDrawn="1"/>
        </p:nvGrpSpPr>
        <p:grpSpPr bwMode="auto">
          <a:xfrm>
            <a:off x="0" y="0"/>
            <a:ext cx="12192000" cy="1219200"/>
            <a:chOff x="0" y="0"/>
            <a:chExt cx="9144000" cy="1219200"/>
          </a:xfrm>
        </p:grpSpPr>
        <p:grpSp>
          <p:nvGrpSpPr>
            <p:cNvPr id="1032" name="Group 7"/>
            <p:cNvGrpSpPr>
              <a:grpSpLocks/>
            </p:cNvGrpSpPr>
            <p:nvPr/>
          </p:nvGrpSpPr>
          <p:grpSpPr bwMode="auto">
            <a:xfrm>
              <a:off x="0" y="0"/>
              <a:ext cx="9144000" cy="719138"/>
              <a:chOff x="0" y="0"/>
              <a:chExt cx="9144000" cy="71913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0"/>
                <a:ext cx="9144000" cy="71913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pic>
            <p:nvPicPr>
              <p:cNvPr id="1035" name="Picture 8" descr=" SigLockup Master PwPt.4c-whitebg.pn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125" y="141288"/>
                <a:ext cx="2882900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920750" y="757238"/>
              <a:ext cx="45593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prstClr val="black"/>
                  </a:solidFill>
                  <a:cs typeface="Arial" charset="0"/>
                </a:rPr>
                <a:t>Rural Housing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343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79DFE-2D07-4E4C-BEA9-7A88E8BE527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037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F14DB-582F-7E4C-ADF4-0D46391A08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Rural Housing Service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1E5EA6-6F2F-CC48-9751-DFD88AA2E4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Committed to the Future of Rural Communities</a:t>
            </a:r>
          </a:p>
        </p:txBody>
      </p:sp>
    </p:spTree>
    <p:extLst>
      <p:ext uri="{BB962C8B-B14F-4D97-AF65-F5344CB8AC3E}">
        <p14:creationId xmlns:p14="http://schemas.microsoft.com/office/powerpoint/2010/main" val="3201527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453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Partial listing of Law Enforcement Projects funded with CF Funds include: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400" dirty="0"/>
              <a:t>Equipment</a:t>
            </a:r>
          </a:p>
          <a:p>
            <a:pPr lvl="1"/>
            <a:r>
              <a:rPr lang="en-US" dirty="0"/>
              <a:t>Police Vehicles (including electric vehicles and charging stations)</a:t>
            </a:r>
          </a:p>
          <a:p>
            <a:pPr lvl="1"/>
            <a:r>
              <a:rPr lang="en-US" dirty="0"/>
              <a:t>Rescue and Recovery vehicles</a:t>
            </a:r>
          </a:p>
          <a:p>
            <a:pPr lvl="1"/>
            <a:r>
              <a:rPr lang="en-US" dirty="0"/>
              <a:t>Car and Body Cameras</a:t>
            </a:r>
          </a:p>
          <a:p>
            <a:pPr lvl="1"/>
            <a:r>
              <a:rPr lang="en-US" dirty="0"/>
              <a:t>Ballistic Vests</a:t>
            </a:r>
          </a:p>
          <a:p>
            <a:pPr marL="0" indent="0">
              <a:buNone/>
            </a:pPr>
            <a:r>
              <a:rPr lang="en-US" sz="2400" dirty="0"/>
              <a:t>Construction Projects				</a:t>
            </a:r>
          </a:p>
          <a:p>
            <a:pPr lvl="1"/>
            <a:r>
              <a:rPr lang="en-US" dirty="0"/>
              <a:t>Detention Centers					</a:t>
            </a:r>
          </a:p>
          <a:p>
            <a:pPr lvl="1"/>
            <a:r>
              <a:rPr lang="en-US" dirty="0"/>
              <a:t>Training Centers</a:t>
            </a:r>
          </a:p>
          <a:p>
            <a:pPr lvl="1"/>
            <a:r>
              <a:rPr lang="en-US" dirty="0"/>
              <a:t>Administrative Buildings</a:t>
            </a:r>
          </a:p>
          <a:p>
            <a:pPr lvl="1"/>
            <a:r>
              <a:rPr lang="en-US" dirty="0"/>
              <a:t>Courthouses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15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8178"/>
            <a:ext cx="9033769" cy="475843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b="1" dirty="0">
                <a:solidFill>
                  <a:schemeClr val="tx2"/>
                </a:solidFill>
                <a:latin typeface="Calibri" charset="0"/>
                <a:cs typeface="Calibri" charset="0"/>
              </a:rPr>
              <a:t>Collateral</a:t>
            </a:r>
          </a:p>
          <a:p>
            <a:pPr marL="0" indent="0">
              <a:buNone/>
            </a:pPr>
            <a:r>
              <a:rPr lang="en-US" b="1" dirty="0"/>
              <a:t>Borrowers must pledge sufficient assets to ensure repayment of the loan. The security may include any combination of the following: real estate, machinery &amp; equipment, assured income, or accounts receivable.</a:t>
            </a:r>
          </a:p>
          <a:p>
            <a:pPr marL="0" indent="0">
              <a:buNone/>
            </a:pPr>
            <a:endParaRPr lang="en-US" sz="2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tx2"/>
                </a:solidFill>
                <a:latin typeface="+mn-lt"/>
                <a:cs typeface="Times" panose="02020603050405020304" pitchFamily="18" charset="0"/>
              </a:rPr>
              <a:t>Procurement</a:t>
            </a:r>
          </a:p>
          <a:p>
            <a:pPr marL="0" indent="0">
              <a:buNone/>
            </a:pPr>
            <a:r>
              <a:rPr lang="en-US" b="1" dirty="0"/>
              <a:t>Borrowers must competitively bid projects to ensure maximum open and free competition.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47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7218"/>
            <a:ext cx="9033769" cy="475843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b="1" dirty="0">
                <a:solidFill>
                  <a:srgbClr val="003142"/>
                </a:solidFill>
                <a:latin typeface="Calibri" charset="0"/>
                <a:cs typeface="Calibri" charset="0"/>
              </a:rPr>
              <a:t>Repayment Terms</a:t>
            </a:r>
          </a:p>
          <a:p>
            <a:pPr marL="0" lvl="0" indent="0">
              <a:buNone/>
            </a:pPr>
            <a:endParaRPr lang="en-US" sz="2000" b="1" dirty="0">
              <a:solidFill>
                <a:srgbClr val="003142"/>
              </a:solidFill>
              <a:latin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2000" dirty="0"/>
              <a:t>	Real Estate</a:t>
            </a:r>
          </a:p>
          <a:p>
            <a:pPr lvl="3"/>
            <a:r>
              <a:rPr lang="en-US" sz="2000" dirty="0"/>
              <a:t>The remaining economic life of the facility</a:t>
            </a:r>
          </a:p>
          <a:p>
            <a:pPr lvl="3"/>
            <a:r>
              <a:rPr lang="en-US" sz="2000" dirty="0"/>
              <a:t>Not to exceed 40 years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Equipment</a:t>
            </a:r>
          </a:p>
          <a:p>
            <a:pPr lvl="3"/>
            <a:r>
              <a:rPr lang="en-US" sz="2000" dirty="0"/>
              <a:t>Life expectancy of the equipment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000" dirty="0"/>
              <a:t>Interest Rate</a:t>
            </a:r>
          </a:p>
          <a:p>
            <a:pPr lvl="3"/>
            <a:r>
              <a:rPr lang="en-US" sz="2000" dirty="0"/>
              <a:t>2.50% as of April 1, 2022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678"/>
            <a:ext cx="10196744" cy="4758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b="1" dirty="0"/>
              <a:t>Community Facilities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6A8E18-3673-422A-AF29-A74BE307F67A}"/>
              </a:ext>
            </a:extLst>
          </p:cNvPr>
          <p:cNvSpPr/>
          <p:nvPr/>
        </p:nvSpPr>
        <p:spPr>
          <a:xfrm>
            <a:off x="838200" y="1927781"/>
            <a:ext cx="872033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sz="3200" b="1" kern="0" dirty="0">
                <a:solidFill>
                  <a:srgbClr val="000000"/>
                </a:solidFill>
                <a:cs typeface="Times" panose="02020603050405020304" pitchFamily="18" charset="0"/>
              </a:rPr>
              <a:t>Additional Requirements</a:t>
            </a:r>
          </a:p>
          <a:p>
            <a:pPr>
              <a:lnSpc>
                <a:spcPct val="90000"/>
              </a:lnSpc>
              <a:defRPr/>
            </a:pPr>
            <a:endParaRPr lang="en-US" altLang="en-US" sz="2000" kern="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must serve rural area.</a:t>
            </a:r>
          </a:p>
          <a:p>
            <a:pPr>
              <a:lnSpc>
                <a:spcPct val="90000"/>
              </a:lnSpc>
              <a:defRPr/>
            </a:pPr>
            <a:endParaRPr lang="en-US" altLang="en-US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Legal authority to borrow  money.</a:t>
            </a: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Applicants must be unable to finance the project.</a:t>
            </a: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Demonstrate substantial community support.</a:t>
            </a: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3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340" y="2339975"/>
            <a:ext cx="6751320" cy="725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3142"/>
                </a:solidFill>
              </a:rPr>
              <a:t>CF Regular Grant Program</a:t>
            </a: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77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" y="2035181"/>
            <a:ext cx="12055642" cy="403624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003142"/>
                </a:solidFill>
              </a:rPr>
              <a:t>CF Regular Grant Program</a:t>
            </a:r>
          </a:p>
          <a:p>
            <a:pPr marL="0" indent="0">
              <a:buNone/>
            </a:pPr>
            <a:endParaRPr lang="en-US" sz="2400" b="1" dirty="0">
              <a:solidFill>
                <a:srgbClr val="003142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142"/>
                </a:solidFill>
              </a:rPr>
              <a:t>	Eligible Entities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3142"/>
                </a:solidFill>
              </a:rPr>
              <a:t>	     Same criteria as the Direct Loan Program</a:t>
            </a:r>
          </a:p>
          <a:p>
            <a:pPr marL="457200" lvl="1" indent="0">
              <a:buNone/>
            </a:pPr>
            <a:endParaRPr lang="en-US" sz="2200" b="1" dirty="0">
              <a:solidFill>
                <a:srgbClr val="003142"/>
              </a:solidFill>
            </a:endParaRP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3142"/>
                </a:solidFill>
              </a:rPr>
              <a:t>	Eligible Grant Purpose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3142"/>
                </a:solidFill>
              </a:rPr>
              <a:t>	      Purchase Vehicles and Equipment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3142"/>
                </a:solidFill>
              </a:rPr>
              <a:t>	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3142"/>
                </a:solidFill>
              </a:rPr>
              <a:t>	Grant Determination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3142"/>
                </a:solidFill>
              </a:rPr>
              <a:t>	       Based on the Service Area Median Household Income (15% to 75% of project cost not to exceed $50K)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3142"/>
                </a:solidFill>
              </a:rPr>
              <a:t>	       Financial Capacity of the Applicant to Repay a Loan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3142"/>
                </a:solidFill>
              </a:rPr>
              <a:t>	       	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3142"/>
                </a:solidFill>
              </a:rPr>
              <a:t>	      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3142"/>
                </a:solidFill>
              </a:rPr>
              <a:t>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42469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340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" y="2051566"/>
            <a:ext cx="10515600" cy="4669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3142"/>
                </a:solidFill>
              </a:rPr>
              <a:t>National Office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Headquarters located in Washington DC | CP Deputy Administrator and staff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3142"/>
                </a:solidFill>
              </a:rPr>
              <a:t>State Offices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Located in 47 states | RD State Director and staff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3142"/>
                </a:solidFill>
              </a:rPr>
              <a:t>Area Offices </a:t>
            </a:r>
          </a:p>
          <a:p>
            <a:pPr marL="0" indent="0">
              <a:buNone/>
            </a:pPr>
            <a:r>
              <a:rPr lang="en-US" dirty="0"/>
              <a:t>Virginia has 4 Area Offices and 4 Sub-Area Offices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4094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972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428"/>
            <a:ext cx="10876280" cy="4971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</a:rPr>
              <a:t>Area 1 </a:t>
            </a:r>
            <a:r>
              <a:rPr lang="en-US" sz="2400" dirty="0">
                <a:solidFill>
                  <a:schemeClr val="tx2"/>
                </a:solidFill>
              </a:rPr>
              <a:t>serves you locally from our Lebanon Virginia Sub-Office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USDA Service Center-Lebanon 	               Robert Hilt, Community Programs Area Specialist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140 Highland Drive, Suite 5	               Lebanon, Virginia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Lebanon, VA 24266-4632 		               (276) 415-3522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USDA Service Center-Lebanon 	               Jason Harter, Community Programs Area Specialist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140 Highland Drive, Suite 5	               Lebanon, Virginia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Lebanon, VA 24266-4632 		               (276) 415-3521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USDA Service Center-Wytheville 	               Craig Barbrow, Area Director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100 USDA Drive				Wytheville, Virginia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Wytheville, VA 24381-8366		(276) 484-9384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68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2516"/>
            <a:ext cx="10876280" cy="4971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</a:rPr>
              <a:t>Area 2 </a:t>
            </a:r>
            <a:r>
              <a:rPr lang="en-US" sz="2400" dirty="0">
                <a:solidFill>
                  <a:schemeClr val="tx2"/>
                </a:solidFill>
              </a:rPr>
              <a:t>serves you locally from our Lynchburg Area Office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USDA Service Center-Lynchburg	               Cindy Bomar, Community Programs Area Specialist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20311-A Timberlake Road	               Lynchburg, Virginia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Lynchburg, VA 24502		               (434) 439-3589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USDA Service Center-Lynchburg	               David Worley, Area Director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20311-A Timberlake Road	               Lynchburg, Virginia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Lynchburg, VA 24502		               (804) 382-4527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703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6784"/>
            <a:ext cx="11018520" cy="49712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</a:rPr>
              <a:t>Area 3 </a:t>
            </a:r>
            <a:r>
              <a:rPr lang="en-US" sz="2400" dirty="0">
                <a:solidFill>
                  <a:schemeClr val="tx2"/>
                </a:solidFill>
              </a:rPr>
              <a:t>serves you locally from our Harrisonburg Area Office or the Culpeper Sub-Office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USDA Service Center-Harrisonburg		Cindy Hines, Community Programs Area Specialist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1934 </a:t>
            </a:r>
            <a:r>
              <a:rPr lang="en-US" b="1" dirty="0" err="1">
                <a:solidFill>
                  <a:schemeClr val="tx2"/>
                </a:solidFill>
              </a:rPr>
              <a:t>Deyerle</a:t>
            </a:r>
            <a:r>
              <a:rPr lang="en-US" b="1" dirty="0">
                <a:solidFill>
                  <a:schemeClr val="tx2"/>
                </a:solidFill>
              </a:rPr>
              <a:t> Ave, Suite D			Harrisonburg, Virginia		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Harrisonburg, VA 22801			(540) 534-3060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USDA Service Center-Culpeper 	               Daniel Wanamaker, Community Programs Area Specialist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351 Lakeside Drive		               Culpeper, Virginia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Culpeper, VA 22701		               (540) 317-7734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USDA Service Center-Harrisonburg		Steven Davis, Area Director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1934 </a:t>
            </a:r>
            <a:r>
              <a:rPr lang="en-US" b="1" dirty="0" err="1">
                <a:solidFill>
                  <a:schemeClr val="tx2"/>
                </a:solidFill>
              </a:rPr>
              <a:t>Deyerle</a:t>
            </a:r>
            <a:r>
              <a:rPr lang="en-US" b="1" dirty="0">
                <a:solidFill>
                  <a:schemeClr val="tx2"/>
                </a:solidFill>
              </a:rPr>
              <a:t> Ave, Suite D			Harrisonburg, Virginia		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Harrisonburg, VA 22801			(540) 534-3064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5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1A0F-142C-9F43-ADE9-3F7C56E1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5431"/>
            <a:ext cx="10515600" cy="153308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USDA Rural Development</a:t>
            </a:r>
            <a:br>
              <a:rPr lang="en-US" dirty="0"/>
            </a:br>
            <a:r>
              <a:rPr lang="en-US" dirty="0"/>
              <a:t>Virginia Clean Cities-Drive Clean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8871E-93A0-9E41-8496-1EAB6065A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82516"/>
            <a:ext cx="10515600" cy="2696843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/>
              <a:t>Perry Hickman</a:t>
            </a:r>
            <a:r>
              <a:rPr lang="en-US" sz="2400" dirty="0"/>
              <a:t>, </a:t>
            </a:r>
          </a:p>
          <a:p>
            <a:r>
              <a:rPr lang="en-US" sz="2400" i="1" dirty="0"/>
              <a:t>Virginia Rural Development State Director</a:t>
            </a:r>
          </a:p>
          <a:p>
            <a:endParaRPr lang="en-US" sz="2400" dirty="0"/>
          </a:p>
          <a:p>
            <a:r>
              <a:rPr lang="en-US" sz="2400" b="1" dirty="0"/>
              <a:t>Barbara Hodges</a:t>
            </a:r>
            <a:r>
              <a:rPr lang="en-US" sz="2400" dirty="0"/>
              <a:t>,</a:t>
            </a:r>
          </a:p>
          <a:p>
            <a:r>
              <a:rPr lang="en-US" sz="2400" i="1" dirty="0"/>
              <a:t>Virginia Rural Development Acting Community Programs Director, Community Facilities</a:t>
            </a:r>
          </a:p>
          <a:p>
            <a:endParaRPr lang="en-US" dirty="0"/>
          </a:p>
          <a:p>
            <a:r>
              <a:rPr lang="en-US" dirty="0"/>
              <a:t>Richmond, Virginia</a:t>
            </a:r>
          </a:p>
          <a:p>
            <a:r>
              <a:rPr lang="en-US" dirty="0"/>
              <a:t>April 19, 2022</a:t>
            </a:r>
          </a:p>
        </p:txBody>
      </p:sp>
    </p:spTree>
    <p:extLst>
      <p:ext uri="{BB962C8B-B14F-4D97-AF65-F5344CB8AC3E}">
        <p14:creationId xmlns:p14="http://schemas.microsoft.com/office/powerpoint/2010/main" val="3634899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6474"/>
            <a:ext cx="10876280" cy="49712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</a:rPr>
              <a:t>Area 4 </a:t>
            </a:r>
            <a:r>
              <a:rPr lang="en-US" sz="2400" dirty="0">
                <a:solidFill>
                  <a:schemeClr val="tx2"/>
                </a:solidFill>
              </a:rPr>
              <a:t>serves you locally from our Courtland Area Office or the Richmond Sub-Office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USDA Service Center-Courtland 	               Peggy Jordan, Community Programs Area Specialist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22329 Main Street		               Courtland, Virginia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Courtland, VA 23837		               (757) 346-3158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USDA Richmond State Office 	               Tara Delaney, Community Programs Area Specialist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1606 Santa Rosa Road, Suite 238		Richmond, Virginia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Richmond, VA 23229			(804) 287-1599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USDA Service Center-Courtland 	               Myron Wooden, Area Director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22329 Main Street		               Courtland, Virginia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Courtland, VA 23837		               (757) 346-3162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20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96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1A0F-142C-9F43-ADE9-3F7C56E1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634" y="1181100"/>
            <a:ext cx="2522732" cy="614703"/>
          </a:xfrm>
        </p:spPr>
        <p:txBody>
          <a:bodyPr>
            <a:noAutofit/>
          </a:bodyPr>
          <a:lstStyle/>
          <a:p>
            <a:r>
              <a:rPr lang="en-US" b="1" dirty="0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8871E-93A0-9E41-8496-1EAB6065A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550" y="3022642"/>
            <a:ext cx="11207750" cy="1922907"/>
          </a:xfrm>
        </p:spPr>
        <p:txBody>
          <a:bodyPr>
            <a:noAutofit/>
          </a:bodyPr>
          <a:lstStyle/>
          <a:p>
            <a:r>
              <a:rPr lang="en-US" sz="1800" b="1" dirty="0"/>
              <a:t>Perry Hickman</a:t>
            </a:r>
            <a:r>
              <a:rPr lang="en-US" sz="1800" dirty="0"/>
              <a:t>, </a:t>
            </a:r>
          </a:p>
          <a:p>
            <a:r>
              <a:rPr lang="en-US" sz="1800" i="1" dirty="0"/>
              <a:t>Virginia Rural Development State Director</a:t>
            </a:r>
          </a:p>
          <a:p>
            <a:endParaRPr lang="en-US" sz="1800" dirty="0"/>
          </a:p>
          <a:p>
            <a:r>
              <a:rPr lang="en-US" sz="1800" b="1" dirty="0"/>
              <a:t>Barbara Hodges</a:t>
            </a:r>
            <a:r>
              <a:rPr lang="en-US" sz="1800" dirty="0"/>
              <a:t>,</a:t>
            </a:r>
          </a:p>
          <a:p>
            <a:r>
              <a:rPr lang="en-US" sz="1800" i="1" dirty="0"/>
              <a:t>Virginia Rural Development Acting Community Programs Director, Community Facilities</a:t>
            </a:r>
          </a:p>
        </p:txBody>
      </p:sp>
    </p:spTree>
    <p:extLst>
      <p:ext uri="{BB962C8B-B14F-4D97-AF65-F5344CB8AC3E}">
        <p14:creationId xmlns:p14="http://schemas.microsoft.com/office/powerpoint/2010/main" val="132646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4"/>
            <a:ext cx="10515600" cy="3870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3142"/>
                </a:solidFill>
              </a:rPr>
              <a:t>Community Facilities (CF)</a:t>
            </a:r>
          </a:p>
          <a:p>
            <a:pPr marL="0" indent="0">
              <a:buNone/>
            </a:pPr>
            <a:endParaRPr lang="en-US" b="1" dirty="0">
              <a:solidFill>
                <a:srgbClr val="00314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142"/>
                </a:solidFill>
              </a:rPr>
              <a:t>The Community Facilities program has a long and proud history of providing financial assistance to rural communities to enhance the quality of life in rural America. </a:t>
            </a:r>
          </a:p>
          <a:p>
            <a:pPr marL="0" indent="0">
              <a:buNone/>
            </a:pPr>
            <a:endParaRPr lang="en-US" b="1" dirty="0">
              <a:solidFill>
                <a:srgbClr val="00314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142"/>
                </a:solidFill>
              </a:rPr>
              <a:t>These investments in rural America help to ensure that our rural communities are repopulating, self-sustaining and thriving economically.</a:t>
            </a:r>
          </a:p>
          <a:p>
            <a:pPr marL="0" indent="0">
              <a:buNone/>
            </a:pPr>
            <a:endParaRPr lang="en-US" b="1" dirty="0">
              <a:solidFill>
                <a:srgbClr val="00314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142"/>
                </a:solidFill>
              </a:rPr>
              <a:t>As of April 13, 2022, Nationally the CF portfolio includes over $12.5 billion in Direct and Guaranteed Loan unpaid principal and Grants advances.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259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4"/>
            <a:ext cx="10515600" cy="33115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3142"/>
                </a:solidFill>
              </a:rPr>
              <a:t>Community Facilities (CF)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142"/>
                </a:solidFill>
              </a:rPr>
              <a:t>This program provides affordable funding to develop essential community facilities or to improve community infrastructure and essential community facilities for public use in rural areas.</a:t>
            </a:r>
          </a:p>
          <a:p>
            <a:pPr marL="0" indent="0">
              <a:buNone/>
            </a:pPr>
            <a:endParaRPr lang="en-US" b="1" dirty="0">
              <a:solidFill>
                <a:srgbClr val="00314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142"/>
                </a:solidFill>
              </a:rPr>
              <a:t>	CF Direct Loan Program			Virginia FY 21 Allocation $55 million</a:t>
            </a:r>
          </a:p>
          <a:p>
            <a:pPr marL="0" indent="0">
              <a:buNone/>
            </a:pPr>
            <a:endParaRPr lang="en-US" b="1" dirty="0">
              <a:solidFill>
                <a:srgbClr val="00314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142"/>
                </a:solidFill>
              </a:rPr>
              <a:t>	CF Guaranteed Loan Program		Virginia FY 21 Allocation $5 million</a:t>
            </a:r>
          </a:p>
          <a:p>
            <a:pPr marL="0" indent="0">
              <a:buNone/>
            </a:pPr>
            <a:endParaRPr lang="en-US" b="1" dirty="0">
              <a:solidFill>
                <a:srgbClr val="00314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142"/>
                </a:solidFill>
              </a:rPr>
              <a:t>	CF Regular Grant Program		Virginia FY 21 Allocation $775 thousand</a:t>
            </a:r>
          </a:p>
          <a:p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69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620" y="2064959"/>
            <a:ext cx="608076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3142"/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003142"/>
                </a:solidFill>
              </a:rPr>
              <a:t>CF Direct Loan Program</a:t>
            </a: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25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7901"/>
            <a:ext cx="6285573" cy="44475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2"/>
                </a:solidFill>
              </a:rPr>
              <a:t>Essential Community Facilities</a:t>
            </a:r>
          </a:p>
          <a:p>
            <a:endParaRPr lang="en-US" dirty="0"/>
          </a:p>
          <a:p>
            <a:r>
              <a:rPr lang="en-US" sz="2000" dirty="0"/>
              <a:t>Public Safety Facilities &amp; Equipment</a:t>
            </a:r>
          </a:p>
          <a:p>
            <a:endParaRPr lang="en-US" sz="2000" dirty="0"/>
          </a:p>
          <a:p>
            <a:r>
              <a:rPr lang="en-US" sz="2000" dirty="0"/>
              <a:t>Public Buildings &amp; Equipment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Health Care Facilities &amp; Equipment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Education &amp; Cultural Facilities &amp; Equipment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Infrastructure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878A2C-F00F-4BDB-A221-89F58F4F764F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b="1"/>
              <a:t>Rural Development (RD) - Community Facilities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E33F9-469E-4452-8580-9A7D0364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172" y="2129271"/>
            <a:ext cx="2990032" cy="2136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48E133-678E-4C3D-8F2A-FBC394557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572" y="4130337"/>
            <a:ext cx="2718366" cy="2226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F42C5-139A-4E06-9F5D-D374B0752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572" y="2129271"/>
            <a:ext cx="2703600" cy="2090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D841E2-F1CF-48DC-A349-080C9EA766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726" y="2225040"/>
            <a:ext cx="2859369" cy="1905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9E1B9-6350-42D9-9941-8B33F7175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394" y="4130337"/>
            <a:ext cx="3011810" cy="22260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047EF0-FF6A-4B42-8DD2-F3D2544CE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330" y="2202297"/>
            <a:ext cx="2601670" cy="1944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60922-F202-452D-91E9-0F850C31B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330" y="4226106"/>
            <a:ext cx="5528299" cy="20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70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4"/>
            <a:ext cx="9033769" cy="387084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b="1" dirty="0">
                <a:solidFill>
                  <a:srgbClr val="003142"/>
                </a:solidFill>
                <a:latin typeface="Calibri" charset="0"/>
                <a:cs typeface="Calibri" charset="0"/>
              </a:rPr>
              <a:t>Eligible Rural Areas</a:t>
            </a:r>
          </a:p>
          <a:p>
            <a:pPr marL="0" indent="0">
              <a:buNone/>
            </a:pPr>
            <a:endParaRPr lang="en-US" dirty="0"/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None/>
            </a:pPr>
            <a:r>
              <a:rPr lang="en-US" altLang="en-US" b="1" kern="0" dirty="0">
                <a:solidFill>
                  <a:srgbClr val="000000"/>
                </a:solidFill>
              </a:rPr>
              <a:t>Cities, towns, and census designated places (CDPs) with populations of 20,000 or less according to the latest decennial census of the United States.  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None/>
            </a:pPr>
            <a:endParaRPr lang="en-US" altLang="en-US" b="1" kern="0" dirty="0">
              <a:solidFill>
                <a:srgbClr val="000000"/>
              </a:solidFill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None/>
            </a:pPr>
            <a:r>
              <a:rPr lang="en-US" altLang="en-US" b="1" kern="0" dirty="0">
                <a:solidFill>
                  <a:srgbClr val="000000"/>
                </a:solidFill>
              </a:rPr>
              <a:t>No limitation on population in unincorporated rural areas </a:t>
            </a:r>
            <a:r>
              <a:rPr lang="en-US" altLang="en-US" b="1" u="sng" kern="0" dirty="0">
                <a:solidFill>
                  <a:srgbClr val="000000"/>
                </a:solidFill>
              </a:rPr>
              <a:t>except</a:t>
            </a:r>
            <a:r>
              <a:rPr lang="en-US" altLang="en-US" b="1" kern="0" dirty="0">
                <a:solidFill>
                  <a:srgbClr val="000000"/>
                </a:solidFill>
              </a:rPr>
              <a:t> in CDPs.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402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4"/>
            <a:ext cx="9033769" cy="387084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b="1" dirty="0">
                <a:solidFill>
                  <a:srgbClr val="003142"/>
                </a:solidFill>
                <a:latin typeface="Calibri" charset="0"/>
                <a:cs typeface="Calibri" charset="0"/>
              </a:rPr>
              <a:t>Eligible Entities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Public Bodies</a:t>
            </a:r>
          </a:p>
          <a:p>
            <a:endParaRPr lang="en-US" b="1" dirty="0"/>
          </a:p>
          <a:p>
            <a:r>
              <a:rPr lang="en-US" b="1" dirty="0"/>
              <a:t>Community-based not-for-profit corporations</a:t>
            </a:r>
          </a:p>
          <a:p>
            <a:endParaRPr lang="en-US" b="1" dirty="0"/>
          </a:p>
          <a:p>
            <a:r>
              <a:rPr lang="en-US" b="1" dirty="0"/>
              <a:t>Federally recognized Tribes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90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B47F-4FAB-4D9F-9E30-6C35DBE2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4"/>
            <a:ext cx="9033769" cy="4163804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sz="3200" b="1" dirty="0">
                <a:solidFill>
                  <a:srgbClr val="003142"/>
                </a:solidFill>
                <a:latin typeface="Calibri" charset="0"/>
                <a:cs typeface="Calibri" charset="0"/>
              </a:rPr>
              <a:t>Eligible Loan Purposes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1900" b="1" dirty="0"/>
              <a:t>Purchase vehicles and major equipment</a:t>
            </a:r>
          </a:p>
          <a:p>
            <a:pPr marL="0" indent="0">
              <a:buNone/>
            </a:pPr>
            <a:endParaRPr lang="en-US" sz="1900" b="1" dirty="0"/>
          </a:p>
          <a:p>
            <a:r>
              <a:rPr lang="en-US" sz="1900" b="1" dirty="0"/>
              <a:t>Acquire existing real estate </a:t>
            </a:r>
          </a:p>
          <a:p>
            <a:pPr marL="0" indent="0">
              <a:buNone/>
            </a:pPr>
            <a:endParaRPr lang="en-US" sz="1900" b="1" dirty="0"/>
          </a:p>
          <a:p>
            <a:r>
              <a:rPr lang="en-US" sz="1900" b="1" dirty="0"/>
              <a:t>Construct, expand, renovate, or improve facilities</a:t>
            </a:r>
          </a:p>
          <a:p>
            <a:pPr marL="0" indent="0">
              <a:buNone/>
            </a:pPr>
            <a:endParaRPr lang="en-US" sz="1900" b="1" dirty="0"/>
          </a:p>
          <a:p>
            <a:r>
              <a:rPr lang="en-US" sz="1900" b="1" dirty="0"/>
              <a:t>Associated project expenses (i.e., legal fees, interest expense) </a:t>
            </a:r>
          </a:p>
          <a:p>
            <a:pPr marL="0" indent="0">
              <a:buNone/>
            </a:pPr>
            <a:endParaRPr lang="en-US" sz="1900" b="1" dirty="0"/>
          </a:p>
          <a:p>
            <a:r>
              <a:rPr lang="en-US" sz="1900" b="1" dirty="0"/>
              <a:t>Refinancing when it’s less than 50% of the total project cost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CB3223-8523-4B2F-9CAC-D2B33E84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8A2C-F00F-4BDB-A221-89F58F4F764F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Rural Development (RD) - Community Facilities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1629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35040</TotalTime>
  <Words>1180</Words>
  <Application>Microsoft Office PowerPoint</Application>
  <PresentationFormat>Widescreen</PresentationFormat>
  <Paragraphs>216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</vt:lpstr>
      <vt:lpstr>Theme1</vt:lpstr>
      <vt:lpstr>1_Office Theme</vt:lpstr>
      <vt:lpstr>Rural Housing Service</vt:lpstr>
      <vt:lpstr>USDA Rural Development Virginia Clean Cities-Drive Clean</vt:lpstr>
      <vt:lpstr>Rural Development (RD) - Community Facilities </vt:lpstr>
      <vt:lpstr>Rural Development (RD) - Community Facilities </vt:lpstr>
      <vt:lpstr>Rural Development (RD) - Community Facilities </vt:lpstr>
      <vt:lpstr>Rural Development (RD) - Community Facilities </vt:lpstr>
      <vt:lpstr>Rural Development (RD) - Community Facilities </vt:lpstr>
      <vt:lpstr>Rural Development (RD) - Community Facilities </vt:lpstr>
      <vt:lpstr>Rural Development (RD) - Community Facilities </vt:lpstr>
      <vt:lpstr>Rural Development (RD) - Community Facilities </vt:lpstr>
      <vt:lpstr>Community Facilities </vt:lpstr>
      <vt:lpstr>Community Facilities </vt:lpstr>
      <vt:lpstr>Community Facilities</vt:lpstr>
      <vt:lpstr>Rural Development (RD) - Community Facilities </vt:lpstr>
      <vt:lpstr>Rural Development (RD) - Community Facilities </vt:lpstr>
      <vt:lpstr>Rural Development (RD) - Community Facilities </vt:lpstr>
      <vt:lpstr>Rural Development (RD) - Community Facilities </vt:lpstr>
      <vt:lpstr>Rural Development (RD) - Community Facilities </vt:lpstr>
      <vt:lpstr>Rural Development (RD) - Community Facilities </vt:lpstr>
      <vt:lpstr>Rural Development (RD) - Community Facilities </vt:lpstr>
      <vt:lpstr>Questions</vt:lpstr>
    </vt:vector>
  </TitlesOfParts>
  <Company>USDA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Hu, Albert - RD, Washington, DC</dc:creator>
  <cp:lastModifiedBy>Stalcup-Jones, Sarah - stalcuse</cp:lastModifiedBy>
  <cp:revision>273</cp:revision>
  <cp:lastPrinted>2022-04-13T18:03:33Z</cp:lastPrinted>
  <dcterms:created xsi:type="dcterms:W3CDTF">2016-11-01T12:21:12Z</dcterms:created>
  <dcterms:modified xsi:type="dcterms:W3CDTF">2022-04-19T19:16:32Z</dcterms:modified>
</cp:coreProperties>
</file>